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6" r:id="rId12"/>
    <p:sldId id="265" r:id="rId13"/>
    <p:sldId id="276" r:id="rId14"/>
    <p:sldId id="269" r:id="rId15"/>
    <p:sldId id="270" r:id="rId16"/>
    <p:sldId id="267" r:id="rId17"/>
    <p:sldId id="268" r:id="rId18"/>
    <p:sldId id="271" r:id="rId19"/>
    <p:sldId id="274" r:id="rId20"/>
    <p:sldId id="277" r:id="rId21"/>
    <p:sldId id="279" r:id="rId22"/>
    <p:sldId id="272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5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60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91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52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90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21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0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24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56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69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53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8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99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3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5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42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ECA6-89A2-E3E3-BA14-6EB2EAEBB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152" y="2185416"/>
            <a:ext cx="9144000" cy="839404"/>
          </a:xfrm>
        </p:spPr>
        <p:txBody>
          <a:bodyPr/>
          <a:lstStyle/>
          <a:p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Data Using ASF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9D12B-547B-7C72-1972-15869B14F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9886" y="1749466"/>
            <a:ext cx="6507480" cy="457898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Technology, Bombay 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5890300-2356-D262-F85B-EBD994569BC0}"/>
              </a:ext>
            </a:extLst>
          </p:cNvPr>
          <p:cNvSpPr txBox="1">
            <a:spLocks/>
          </p:cNvSpPr>
          <p:nvPr/>
        </p:nvSpPr>
        <p:spPr>
          <a:xfrm>
            <a:off x="3643884" y="3810756"/>
            <a:ext cx="6507480" cy="1046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 Riya Sunil Kharade</a:t>
            </a:r>
          </a:p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 : Prof. Gulab Singh</a:t>
            </a:r>
          </a:p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: Microwave Satellite Data Processing</a:t>
            </a:r>
          </a:p>
        </p:txBody>
      </p:sp>
      <p:pic>
        <p:nvPicPr>
          <p:cNvPr id="1026" name="Picture 2" descr="IIT Bombay - Wikipedia">
            <a:extLst>
              <a:ext uri="{FF2B5EF4-FFF2-40B4-BE49-F238E27FC236}">
                <a16:creationId xmlns:a16="http://schemas.microsoft.com/office/drawing/2014/main" id="{DE450058-6E9E-8458-1E2A-05E2DA79D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02" y="1702265"/>
            <a:ext cx="494033" cy="48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9736371-F8EF-33E0-FFC4-722F8438AB8B}"/>
              </a:ext>
            </a:extLst>
          </p:cNvPr>
          <p:cNvSpPr txBox="1">
            <a:spLocks/>
          </p:cNvSpPr>
          <p:nvPr/>
        </p:nvSpPr>
        <p:spPr>
          <a:xfrm>
            <a:off x="2915412" y="3017968"/>
            <a:ext cx="6507480" cy="457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Prayagraj (B)</a:t>
            </a:r>
          </a:p>
        </p:txBody>
      </p:sp>
    </p:spTree>
    <p:extLst>
      <p:ext uri="{BB962C8B-B14F-4D97-AF65-F5344CB8AC3E}">
        <p14:creationId xmlns:p14="http://schemas.microsoft.com/office/powerpoint/2010/main" val="296482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C89E1-94B7-CEC0-D66F-C5067B74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1A07-6D4D-E05C-F3F7-76F202D2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1236"/>
            <a:ext cx="9601196" cy="1303867"/>
          </a:xfrm>
        </p:spPr>
        <p:txBody>
          <a:bodyPr/>
          <a:lstStyle/>
          <a:p>
            <a:r>
              <a:rPr lang="en-IN" dirty="0"/>
              <a:t>Step 4: </a:t>
            </a:r>
            <a:r>
              <a:rPr lang="en-IN" dirty="0" err="1"/>
              <a:t>Deburst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C80AC-0891-AA8C-30B2-DDC82321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Radar-Sentinel 1 TOPS- S1 TOPS </a:t>
            </a:r>
            <a:r>
              <a:rPr lang="en-IN" dirty="0" err="1"/>
              <a:t>Deburst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C52DD-A94D-506A-8CEA-8F78EAB2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2481604"/>
            <a:ext cx="3470436" cy="3568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E07A2-17C4-DEC9-902F-B6E48C957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746" y="2481604"/>
            <a:ext cx="3509433" cy="35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6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7A32B-6469-F505-C113-4FDB7969D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A682-EFAC-46A5-241C-148811E8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10C6D2-BC0C-4234-EF3B-17E2D553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/>
          <a:stretch>
            <a:fillRect/>
          </a:stretch>
        </p:blipFill>
        <p:spPr>
          <a:xfrm>
            <a:off x="3142488" y="2637617"/>
            <a:ext cx="6096000" cy="3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42AA-E7BF-EF2C-2B34-98F497CC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59D5-40CB-DDA7-81BC-B9B38EEB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1236"/>
            <a:ext cx="9601196" cy="1303867"/>
          </a:xfrm>
        </p:spPr>
        <p:txBody>
          <a:bodyPr/>
          <a:lstStyle/>
          <a:p>
            <a:r>
              <a:rPr lang="en-IN" dirty="0"/>
              <a:t>Step 5: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3FD8-D284-23C0-3368-6B8962EA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Radar-Polarimetric-Polarimetric Matrix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7C2-B400-6E75-0D3B-9CD9FFA2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84" y="2647585"/>
            <a:ext cx="3043140" cy="3140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5CE0F-503C-88BD-9A00-489E4FEA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74" y="2547366"/>
            <a:ext cx="3423781" cy="35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0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AC61F-F1FF-0BE9-F589-1CF25DA7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C57F-C61C-57A3-E9AB-0AD88791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A79C27-5736-B4A0-F625-512FAA9A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/>
          <a:stretch>
            <a:fillRect/>
          </a:stretch>
        </p:blipFill>
        <p:spPr>
          <a:xfrm>
            <a:off x="3213290" y="2542445"/>
            <a:ext cx="6500685" cy="33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90B48-DE0F-A229-8CFE-3FB66C52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F6EB-D3F1-4BE6-C0BD-D899F4DF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88521"/>
            <a:ext cx="9601196" cy="1303867"/>
          </a:xfrm>
        </p:spPr>
        <p:txBody>
          <a:bodyPr/>
          <a:lstStyle/>
          <a:p>
            <a:r>
              <a:rPr lang="en-IN" dirty="0"/>
              <a:t>Step 6: </a:t>
            </a:r>
            <a:r>
              <a:rPr lang="en-IN" dirty="0" err="1"/>
              <a:t>Multilooking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AD9A-875E-9CF7-47C9-A0E50361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Radar-SAR Utilities-</a:t>
            </a:r>
            <a:r>
              <a:rPr lang="en-IN" dirty="0" err="1"/>
              <a:t>Multilooking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C984B-98AB-2EB7-7B13-91CCE0E6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46" y="2587751"/>
            <a:ext cx="3373519" cy="3481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FD4585-4FDE-7289-AB05-D02312D08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55" y="2587751"/>
            <a:ext cx="3386424" cy="34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9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D76E-5664-0E35-B28A-6C2764D4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074D-1B9D-96DB-234B-182761DE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EA4D2C-A680-6146-40D4-99F3391FE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"/>
          <a:stretch>
            <a:fillRect/>
          </a:stretch>
        </p:blipFill>
        <p:spPr>
          <a:xfrm>
            <a:off x="3564314" y="2731350"/>
            <a:ext cx="5573590" cy="29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8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077C-A322-05DF-7A2E-4F1E3AA91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062BA-3234-5C18-62D2-0ECDC3E8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7: Speckle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98B09-161C-DA3D-335C-C5526C2A2DC8}"/>
              </a:ext>
            </a:extLst>
          </p:cNvPr>
          <p:cNvSpPr txBox="1"/>
          <p:nvPr/>
        </p:nvSpPr>
        <p:spPr>
          <a:xfrm>
            <a:off x="1431036" y="2064758"/>
            <a:ext cx="611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Radar-Polarimetric-Polarimetric Speckle Filter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B5CD44-A4C4-BCAD-5D99-C97BA863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05" y="2530724"/>
            <a:ext cx="3382106" cy="3478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9C81A5-319B-0021-567D-4B2D60EF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03" y="2530724"/>
            <a:ext cx="3394917" cy="34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8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2324E-7B71-FFB3-8F44-1B804BAA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C32D-0C17-BFA9-BFB8-69A7A448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5572B-62C9-A892-FABC-81A53FB11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/>
          <a:stretch>
            <a:fillRect/>
          </a:stretch>
        </p:blipFill>
        <p:spPr>
          <a:xfrm>
            <a:off x="3432124" y="2632796"/>
            <a:ext cx="5943523" cy="32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05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2320-3530-1D92-BDAB-6D6E1E51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D805-5CBD-A2ED-3AFE-F801AF90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7:Range-Doppler Terrain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3AF3-0F4A-E35C-6B19-36BA376A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Radar-Geometric-Terrain Correction-Range Doppler Terrain Correction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FF699-A4FA-509A-ED5F-61334A53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218" y="2512088"/>
            <a:ext cx="2634018" cy="3567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DEB7AB-37A3-8A6E-76C7-D6D2A3F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06" y="2512088"/>
            <a:ext cx="2604764" cy="347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7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7377-5F4F-7A2B-C360-A526E6A2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FABB-1A6C-A712-3D86-1A6802E3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E4C6A-8050-5654-E5DA-8D215451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038" y="2486753"/>
            <a:ext cx="6831923" cy="36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5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B9CA-9ED3-FB86-2C2E-51BDDD8B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Downloading Using ASF for Prayagraj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93813-255C-BF79-F938-6B5D508A1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787" y="2651760"/>
            <a:ext cx="6753995" cy="3223578"/>
          </a:xfrm>
        </p:spPr>
      </p:pic>
    </p:spTree>
    <p:extLst>
      <p:ext uri="{BB962C8B-B14F-4D97-AF65-F5344CB8AC3E}">
        <p14:creationId xmlns:p14="http://schemas.microsoft.com/office/powerpoint/2010/main" val="1657085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0D9D6-3154-339F-C6CD-77BFD4CE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7763-1A06-C884-0342-25C6ED96D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8: Calculate PC,PV,PG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DCD51-84D1-161B-074A-95F5C46C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Use Build Maths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E67EA-B5A4-74CA-997F-6407312797AD}"/>
              </a:ext>
            </a:extLst>
          </p:cNvPr>
          <p:cNvSpPr txBox="1">
            <a:spLocks/>
          </p:cNvSpPr>
          <p:nvPr/>
        </p:nvSpPr>
        <p:spPr>
          <a:xfrm>
            <a:off x="679704" y="2618106"/>
            <a:ext cx="2374392" cy="27311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PC=FC=2 |IMG (C12)|</a:t>
            </a:r>
          </a:p>
          <a:p>
            <a:r>
              <a:rPr lang="en-IN" dirty="0"/>
              <a:t>PV=FV=2(2*C22-PC)</a:t>
            </a:r>
          </a:p>
          <a:p>
            <a:r>
              <a:rPr lang="en-IN" dirty="0"/>
              <a:t>PG=FG=C11-3/4*PV-PC/2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PC for RED</a:t>
            </a:r>
          </a:p>
          <a:p>
            <a:r>
              <a:rPr lang="en-IN" dirty="0"/>
              <a:t>PV for Green</a:t>
            </a:r>
          </a:p>
          <a:p>
            <a:r>
              <a:rPr lang="en-IN" dirty="0"/>
              <a:t>PG for Blue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877F7-64D1-A143-406F-45948FCB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52" y="2572386"/>
            <a:ext cx="3691449" cy="33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8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B4B11-CE7D-77B2-24AF-FB325E655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B788-74BF-F054-96B7-95D5B5CA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A1B39-B899-C89A-A2A7-14BB37E0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23" y="2573223"/>
            <a:ext cx="4041869" cy="360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F5B48-CF48-C35F-BA84-94FE7F4A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10" y="2573223"/>
            <a:ext cx="4007982" cy="360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0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CEE0D-CE26-B43D-C1EE-18D1ADA79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F63-B1D4-1A48-5E6B-9D0F493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9: RGB Image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1F2C-49F4-9A83-5108-666B8A02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Right Click On TC file-Open RGB Image Window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E7240B-0593-8FEC-D515-4DBB02DE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/>
          <a:stretch>
            <a:fillRect/>
          </a:stretch>
        </p:blipFill>
        <p:spPr bwMode="auto">
          <a:xfrm>
            <a:off x="6134947" y="2882519"/>
            <a:ext cx="4761651" cy="25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4C825C-F3AE-50CE-221B-D2151191D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04" y="2882519"/>
            <a:ext cx="3623162" cy="27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BB01F-B693-B59E-D295-4B4F4836A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52F2-85DD-D380-59A0-70D93DDA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10: Classification (Supervised)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D68F-A957-1D0B-1AD1-2C1A8DC2A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057"/>
            <a:ext cx="10515600" cy="768096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Vector-New Vector Data Container</a:t>
            </a:r>
          </a:p>
          <a:p>
            <a:r>
              <a:rPr lang="en-IN" dirty="0"/>
              <a:t>Raster-Classification-Supervised-Random Forest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9B3738-D1C2-A683-F909-80A05FD7D82D}"/>
              </a:ext>
            </a:extLst>
          </p:cNvPr>
          <p:cNvSpPr txBox="1">
            <a:spLocks/>
          </p:cNvSpPr>
          <p:nvPr/>
        </p:nvSpPr>
        <p:spPr>
          <a:xfrm>
            <a:off x="679704" y="2618106"/>
            <a:ext cx="2374392" cy="2731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16601-8506-C9C9-EBAA-377B6641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336" y="2618107"/>
            <a:ext cx="4168655" cy="33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8F2E-E0EC-51CD-9358-6B1897E2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  S1 A Data /S1 Tops- 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55DB-DA24-86B0-5B5E-3A4EC3CDF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Drag and Drop folder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E5AAA-7ED4-71EC-3E48-C1FE85DB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3" y="3429000"/>
            <a:ext cx="7573432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E2CC-57A2-D305-941C-0CC805CD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98193"/>
            <a:ext cx="9601196" cy="1303867"/>
          </a:xfrm>
        </p:spPr>
        <p:txBody>
          <a:bodyPr/>
          <a:lstStyle/>
          <a:p>
            <a:r>
              <a:rPr lang="en-IN" dirty="0"/>
              <a:t>Step 1: Apply Arbit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7371-9980-0902-B26F-011A16BFD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008" y="2002060"/>
            <a:ext cx="9601196" cy="713232"/>
          </a:xfrm>
        </p:spPr>
        <p:txBody>
          <a:bodyPr>
            <a:normAutofit/>
          </a:bodyPr>
          <a:lstStyle/>
          <a:p>
            <a:r>
              <a:rPr lang="en-IN" dirty="0"/>
              <a:t>Radar-Apply Arbit File-Run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59E90-34E7-6DC2-12F0-F3EC3AE6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26" y="2990467"/>
            <a:ext cx="2849525" cy="2908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05EA1-7D3C-E84E-18A6-1350A53EF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10" y="2990467"/>
            <a:ext cx="2853341" cy="288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285A-A0A1-D2A5-8AE3-1E939EFA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20676-5C3E-35EE-B749-DBC230637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59" y="2478688"/>
            <a:ext cx="6794360" cy="33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43F1D-605D-8735-BBB6-03CCA65A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B4C2-1EF0-88A5-90A2-3741C2DB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62676"/>
            <a:ext cx="9601196" cy="1303867"/>
          </a:xfrm>
        </p:spPr>
        <p:txBody>
          <a:bodyPr/>
          <a:lstStyle/>
          <a:p>
            <a:r>
              <a:rPr lang="en-IN" dirty="0"/>
              <a:t>Step 2: Split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9F7B-ED28-C0CD-3771-2E255867C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991665"/>
            <a:ext cx="9601196" cy="45144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Radar-Sentinel 1 TOPS – S1 TOPS Split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296D9-7378-392C-17BD-9B5E60F8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40" y="2618484"/>
            <a:ext cx="4260207" cy="3182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E3879E-6A16-85CE-10B3-4BF952B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18484"/>
            <a:ext cx="4363269" cy="32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6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0C742-A560-7EAD-6195-ABF44B6E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2D13-EC5E-B881-AF45-1633FE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B50E2B-B9AF-B86C-06FE-A9C45865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/>
          <a:stretch>
            <a:fillRect/>
          </a:stretch>
        </p:blipFill>
        <p:spPr>
          <a:xfrm>
            <a:off x="3639312" y="2617115"/>
            <a:ext cx="5630340" cy="304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C573-C74E-85C9-7C5A-217257BDB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3330-F75F-9359-92FA-2A0D2503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Calibration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A61B-B676-BCB5-87AB-20A7905E8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Radar-Radiometric-Calibration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F870-0953-FC2D-4CDF-4AC2A425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02" y="2621681"/>
            <a:ext cx="3416719" cy="3467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09C2C8-5277-D148-AF19-57045B5DA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16" y="2621682"/>
            <a:ext cx="3327148" cy="33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6324-A3FE-37EB-11AC-F05A0C12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4625-198A-0D12-399C-912047A0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C1B9A8-8F36-8CA2-073D-B4EAC53F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/>
          <a:stretch>
            <a:fillRect/>
          </a:stretch>
        </p:blipFill>
        <p:spPr>
          <a:xfrm>
            <a:off x="3392424" y="2629691"/>
            <a:ext cx="5846064" cy="31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256</TotalTime>
  <Words>203</Words>
  <Application>Microsoft Office PowerPoint</Application>
  <PresentationFormat>Widescreen</PresentationFormat>
  <Paragraphs>50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Garamond</vt:lpstr>
      <vt:lpstr>Times New Roman</vt:lpstr>
      <vt:lpstr>Organic</vt:lpstr>
      <vt:lpstr>Complex Data Using ASF</vt:lpstr>
      <vt:lpstr>Data Downloading Using ASF for Prayagraj </vt:lpstr>
      <vt:lpstr>Import  S1 A Data /S1 Tops- Split </vt:lpstr>
      <vt:lpstr>Step 1: Apply Arbit File</vt:lpstr>
      <vt:lpstr>OUTPUT</vt:lpstr>
      <vt:lpstr>Step 2: Split  </vt:lpstr>
      <vt:lpstr>OUTPUT</vt:lpstr>
      <vt:lpstr>Step 3: Calibration </vt:lpstr>
      <vt:lpstr>OUTPUT</vt:lpstr>
      <vt:lpstr>Step 4: Deburst</vt:lpstr>
      <vt:lpstr>OUTPUT</vt:lpstr>
      <vt:lpstr>Step 5: Matrix</vt:lpstr>
      <vt:lpstr>OUTPUT</vt:lpstr>
      <vt:lpstr>Step 6: Multilooking</vt:lpstr>
      <vt:lpstr>OUTPUT</vt:lpstr>
      <vt:lpstr>Step 7: Speckle Filtering</vt:lpstr>
      <vt:lpstr>OUTPUT</vt:lpstr>
      <vt:lpstr>Step 7:Range-Doppler Terrain Correction</vt:lpstr>
      <vt:lpstr>OUTPUT</vt:lpstr>
      <vt:lpstr>Step 8: Calculate PC,PV,PG</vt:lpstr>
      <vt:lpstr>OUTPUT</vt:lpstr>
      <vt:lpstr>Step 9: RGB Image Window</vt:lpstr>
      <vt:lpstr>Step 10: Classification (Supervised)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Riya Kharade</dc:creator>
  <cp:lastModifiedBy>Riya Kharade</cp:lastModifiedBy>
  <cp:revision>9</cp:revision>
  <dcterms:created xsi:type="dcterms:W3CDTF">2025-06-08T11:05:20Z</dcterms:created>
  <dcterms:modified xsi:type="dcterms:W3CDTF">2025-06-09T17:59:54Z</dcterms:modified>
</cp:coreProperties>
</file>